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73" r:id="rId4"/>
    <p:sldId id="278" r:id="rId5"/>
    <p:sldId id="279" r:id="rId6"/>
    <p:sldId id="268" r:id="rId7"/>
    <p:sldId id="272" r:id="rId8"/>
    <p:sldId id="264" r:id="rId9"/>
    <p:sldId id="277" r:id="rId10"/>
    <p:sldId id="276" r:id="rId11"/>
    <p:sldId id="269" r:id="rId12"/>
    <p:sldId id="275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F905E1-30BF-4023-BDB7-5A20D62F8D4C}">
          <p14:sldIdLst>
            <p14:sldId id="258"/>
            <p14:sldId id="280"/>
            <p14:sldId id="273"/>
            <p14:sldId id="278"/>
            <p14:sldId id="279"/>
            <p14:sldId id="268"/>
            <p14:sldId id="272"/>
            <p14:sldId id="264"/>
            <p14:sldId id="277"/>
            <p14:sldId id="276"/>
            <p14:sldId id="269"/>
            <p14:sldId id="275"/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3300"/>
    <a:srgbClr val="FF9966"/>
    <a:srgbClr val="000099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win=97&amp;text=%D0%B4%D0%B5%D0%BA%D0%B0%D0%B1%D1%80%D0%B8%D1%81%D1%82%D1%8B&amp;fp=0&amp;clid=2071972&amp;pos=2&amp;rpt=simage&amp;uinfo=ww-1349-wh-673-fw-1124-fh-467-pd-1&amp;img_url=http://ic.pics.livejournal.com/dolboeb/53631/580382/580382_original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8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File:Serapis Fla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" y="4014"/>
            <a:ext cx="9144015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davidderrick.files.wordpress.com/2012/11/decembrist-revolt-1825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951038"/>
            <a:ext cx="62103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4" descr="http://www.worlds.ru/photo/usa_120620091227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4563771" cy="66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ile:Dean Franklin - 06.04.03 Mount Rushmore Monument (by-sa)-3 n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>
            <a:off x="4571991" y="-25401"/>
            <a:ext cx="4571999" cy="50768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" y="5589240"/>
            <a:ext cx="9144025" cy="1268760"/>
          </a:xfrm>
          <a:solidFill>
            <a:srgbClr val="800000">
              <a:alpha val="64000"/>
            </a:srgb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Война за независимость                              и образование США</a:t>
            </a:r>
            <a:endParaRPr lang="ru-RU" sz="40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Война за независимость США - скачать 1280x10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844824"/>
            <a:ext cx="4949999" cy="396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Great Seal of the United States (obverse)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0" y="2102430"/>
            <a:ext cx="2095500" cy="2095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Scene at the Signing of the Constitution of the United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332656"/>
            <a:ext cx="7620000" cy="50006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6"/>
          <p:cNvSpPr>
            <a:spLocks noGrp="1"/>
          </p:cNvSpPr>
          <p:nvPr>
            <p:ph type="title"/>
          </p:nvPr>
        </p:nvSpPr>
        <p:spPr>
          <a:xfrm>
            <a:off x="107504" y="57086"/>
            <a:ext cx="8856984" cy="8516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США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1787 г.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File:James 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48968"/>
            <a:ext cx="2750940" cy="334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ile:Benjamin Franklin 17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4243" r="17942" b="39588"/>
          <a:stretch/>
        </p:blipFill>
        <p:spPr bwMode="auto">
          <a:xfrm>
            <a:off x="1189179" y="1982290"/>
            <a:ext cx="3147294" cy="32100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775" y="5192343"/>
            <a:ext cx="8921679" cy="159274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950" dirty="0" smtClean="0">
                <a:solidFill>
                  <a:schemeClr val="bg1"/>
                </a:solidFill>
              </a:rPr>
              <a:t>«Мы</a:t>
            </a:r>
            <a:r>
              <a:rPr lang="ru-RU" sz="1950" dirty="0">
                <a:solidFill>
                  <a:schemeClr val="bg1"/>
                </a:solidFill>
              </a:rPr>
              <a:t>, народ Соединённых Штатов, дабы образовать более совершенный Союз, установить правосудие, гарантировать внутреннее спокойствие, обеспечить совместную оборону, содействовать всеобщему благоденствию и закрепить блага свободы за нами и потомством нашим, торжественно провозглашаем и устанавливаем настоящую Конституцию для Соединённых Штатов </a:t>
            </a:r>
            <a:r>
              <a:rPr lang="ru-RU" sz="1950" dirty="0" smtClean="0">
                <a:solidFill>
                  <a:schemeClr val="bg1"/>
                </a:solidFill>
              </a:rPr>
              <a:t>Америки </a:t>
            </a:r>
            <a:r>
              <a:rPr lang="en-US" sz="1950" dirty="0" smtClean="0">
                <a:solidFill>
                  <a:schemeClr val="bg1"/>
                </a:solidFill>
              </a:rPr>
              <a:t>[</a:t>
            </a:r>
            <a:r>
              <a:rPr lang="ru-RU" sz="1950" dirty="0" smtClean="0">
                <a:solidFill>
                  <a:schemeClr val="bg1"/>
                </a:solidFill>
              </a:rPr>
              <a:t>…</a:t>
            </a:r>
            <a:r>
              <a:rPr lang="en-US" sz="1950" dirty="0" smtClean="0">
                <a:solidFill>
                  <a:schemeClr val="bg1"/>
                </a:solidFill>
              </a:rPr>
              <a:t>]</a:t>
            </a:r>
            <a:r>
              <a:rPr lang="ru-RU" sz="1950" dirty="0" smtClean="0">
                <a:solidFill>
                  <a:schemeClr val="bg1"/>
                </a:solidFill>
              </a:rPr>
              <a:t>».</a:t>
            </a:r>
            <a:endParaRPr lang="ru-RU" sz="195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20826223">
            <a:off x="171051" y="2559489"/>
            <a:ext cx="2036256" cy="1318083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400" b="1" i="1" dirty="0" smtClean="0">
                <a:solidFill>
                  <a:srgbClr val="FFFF00"/>
                </a:solidFill>
              </a:rPr>
              <a:t>Джеймс</a:t>
            </a:r>
            <a:r>
              <a:rPr lang="ru-RU" sz="1400" i="1" dirty="0" smtClean="0">
                <a:solidFill>
                  <a:srgbClr val="FFFF00"/>
                </a:solidFill>
              </a:rPr>
              <a:t>  </a:t>
            </a:r>
            <a:r>
              <a:rPr lang="ru-RU" sz="1400" b="1" i="1" dirty="0" smtClean="0">
                <a:solidFill>
                  <a:srgbClr val="FFFF00"/>
                </a:solidFill>
              </a:rPr>
              <a:t>МЭДИСОН</a:t>
            </a:r>
            <a:r>
              <a:rPr lang="ru-RU" sz="1400" i="1" dirty="0">
                <a:solidFill>
                  <a:srgbClr val="FFFF00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–</a:t>
            </a:r>
            <a:r>
              <a:rPr lang="ru-RU" sz="1400" i="1" dirty="0" smtClean="0">
                <a:solidFill>
                  <a:schemeClr val="tx1"/>
                </a:solidFill>
              </a:rPr>
              <a:t> один из разработчиков Конституции США, 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      </a:t>
            </a:r>
            <a:r>
              <a:rPr lang="ru-RU" sz="1400" i="1" dirty="0" smtClean="0">
                <a:solidFill>
                  <a:schemeClr val="tx1"/>
                </a:solidFill>
              </a:rPr>
              <a:t>4-й президент США </a:t>
            </a:r>
            <a:r>
              <a:rPr lang="en-US" sz="1400" i="1" dirty="0" smtClean="0">
                <a:solidFill>
                  <a:schemeClr val="tx1"/>
                </a:solidFill>
              </a:rPr>
              <a:t>[1809–17]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4743156"/>
            <a:ext cx="6984776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200" i="1" dirty="0" smtClean="0">
                <a:solidFill>
                  <a:schemeClr val="tx1"/>
                </a:solidFill>
              </a:rPr>
              <a:t>Конституционный конвент в Филадельфии: подписание Конституции</a:t>
            </a:r>
            <a:r>
              <a:rPr lang="ru-RU" sz="2200" i="1" dirty="0" smtClean="0">
                <a:solidFill>
                  <a:schemeClr val="tx1"/>
                </a:solidFill>
              </a:rPr>
              <a:t>                   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20826223">
            <a:off x="82146" y="3945127"/>
            <a:ext cx="2336821" cy="1000239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i="1" dirty="0" smtClean="0">
                <a:solidFill>
                  <a:srgbClr val="FFFF00"/>
                </a:solidFill>
              </a:rPr>
              <a:t>Бенджамин</a:t>
            </a:r>
            <a:r>
              <a:rPr lang="ru-RU" sz="1400" i="1" dirty="0" smtClean="0">
                <a:solidFill>
                  <a:srgbClr val="FFFF00"/>
                </a:solidFill>
              </a:rPr>
              <a:t>  </a:t>
            </a:r>
            <a:r>
              <a:rPr lang="ru-RU" sz="1400" b="1" i="1" dirty="0" smtClean="0">
                <a:solidFill>
                  <a:srgbClr val="FFFF00"/>
                </a:solidFill>
              </a:rPr>
              <a:t>ФРАНКЛИН</a:t>
            </a:r>
            <a:r>
              <a:rPr lang="ru-RU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–</a:t>
            </a:r>
            <a:r>
              <a:rPr lang="ru-RU" sz="1400" i="1" dirty="0" smtClean="0">
                <a:solidFill>
                  <a:schemeClr val="tx1"/>
                </a:solidFill>
              </a:rPr>
              <a:t> философ-просветитель, один из разработчиков Конституции США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6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4644008" y="11247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896214" y="1124744"/>
            <a:ext cx="274779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4008" y="1124744"/>
            <a:ext cx="2678855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2" y="1556792"/>
            <a:ext cx="271332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КОНГРЕСС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52877" y="1556792"/>
            <a:ext cx="271332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ПРЕЗИДЕНТ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966201" y="1547486"/>
            <a:ext cx="271332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ВЕРХОВНЫЙ СУД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 rot="20826223">
            <a:off x="1847178" y="849991"/>
            <a:ext cx="2149624" cy="991104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>
                <a:solidFill>
                  <a:schemeClr val="tx1"/>
                </a:solidFill>
              </a:rPr>
              <a:t>з</a:t>
            </a:r>
            <a:r>
              <a:rPr lang="ru-RU" sz="1600" i="1" dirty="0" smtClean="0">
                <a:solidFill>
                  <a:schemeClr val="tx1"/>
                </a:solidFill>
              </a:rPr>
              <a:t>аконодательная власть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7504" y="57086"/>
            <a:ext cx="8856984" cy="1067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органов государственной власти США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Конституции США 1787 г.)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534727" y="878364"/>
            <a:ext cx="2149624" cy="991104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исполнительная власть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www.azhumanrights.az/rus/uploads/posts/2013-01/1357714164_us-congr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"/>
          <a:stretch/>
        </p:blipFill>
        <p:spPr bwMode="auto">
          <a:xfrm>
            <a:off x="539552" y="2204864"/>
            <a:ext cx="2713325" cy="212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r="16842" b="18682"/>
          <a:stretch/>
        </p:blipFill>
        <p:spPr bwMode="auto">
          <a:xfrm>
            <a:off x="5966201" y="2204864"/>
            <a:ext cx="2713325" cy="21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nfousa.ru/facts/whitehouse_fro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20139" r="24049" b="12670"/>
          <a:stretch/>
        </p:blipFill>
        <p:spPr bwMode="auto">
          <a:xfrm>
            <a:off x="3252878" y="2125899"/>
            <a:ext cx="2730558" cy="237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574816" y="4328864"/>
            <a:ext cx="271332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СЕНАТ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76078" y="5153361"/>
            <a:ext cx="271332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  <a:r>
              <a:rPr lang="ru-RU" sz="1700" b="1" dirty="0" smtClean="0">
                <a:solidFill>
                  <a:schemeClr val="bg1"/>
                </a:solidFill>
              </a:rPr>
              <a:t>ПАЛАТА   ПРЕДСТАВИТЕЛЕЙ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32740" y="4149080"/>
            <a:ext cx="0" cy="3528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File:Gilbert Stuart Williamstown Portrait of George Washingt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"/>
          <a:stretch/>
        </p:blipFill>
        <p:spPr bwMode="auto">
          <a:xfrm>
            <a:off x="3131840" y="4086000"/>
            <a:ext cx="2314620" cy="2583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ile:JohnAdams 2nd US Presiden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 bwMode="auto">
          <a:xfrm>
            <a:off x="4882644" y="4087310"/>
            <a:ext cx="2385137" cy="2583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ile:Thomas Jefferson by Rembrandt Peale, 18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7540"/>
            <a:ext cx="2112600" cy="252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одзаголовок 2"/>
          <p:cNvSpPr txBox="1">
            <a:spLocks/>
          </p:cNvSpPr>
          <p:nvPr/>
        </p:nvSpPr>
        <p:spPr>
          <a:xfrm rot="20826223">
            <a:off x="3257723" y="5862204"/>
            <a:ext cx="2275793" cy="746841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Джордж ВАШИНГТОН</a:t>
            </a:r>
            <a:r>
              <a:rPr lang="en-US" sz="1600" b="1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r"/>
            <a:r>
              <a:rPr lang="en-US" sz="400" i="1" dirty="0" smtClean="0">
                <a:solidFill>
                  <a:schemeClr val="tx1"/>
                </a:solidFill>
              </a:rPr>
              <a:t> </a:t>
            </a:r>
            <a:r>
              <a:rPr lang="ru-RU" sz="400" i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ru-RU" sz="1600" i="1" dirty="0" smtClean="0">
                <a:solidFill>
                  <a:schemeClr val="tx1"/>
                </a:solidFill>
              </a:rPr>
              <a:t>-й </a:t>
            </a:r>
            <a:r>
              <a:rPr lang="ru-RU" sz="1600" i="1" dirty="0">
                <a:solidFill>
                  <a:schemeClr val="tx1"/>
                </a:solidFill>
              </a:rPr>
              <a:t>президент США 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[1789–97]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 rot="20826223">
            <a:off x="5283387" y="5862205"/>
            <a:ext cx="1906504" cy="746841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Джон АДАМС 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2</a:t>
            </a:r>
            <a:r>
              <a:rPr lang="ru-RU" sz="1600" i="1" dirty="0" smtClean="0">
                <a:solidFill>
                  <a:schemeClr val="tx1"/>
                </a:solidFill>
              </a:rPr>
              <a:t>-й президент США </a:t>
            </a:r>
            <a:r>
              <a:rPr lang="en-US" sz="1600" i="1" dirty="0" smtClean="0">
                <a:solidFill>
                  <a:schemeClr val="tx1"/>
                </a:solidFill>
              </a:rPr>
              <a:t>[17</a:t>
            </a:r>
            <a:r>
              <a:rPr lang="ru-RU" sz="1600" i="1" dirty="0" smtClean="0">
                <a:solidFill>
                  <a:schemeClr val="tx1"/>
                </a:solidFill>
              </a:rPr>
              <a:t>97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r>
              <a:rPr lang="ru-RU" sz="1600" i="1" dirty="0" smtClean="0">
                <a:solidFill>
                  <a:schemeClr val="tx1"/>
                </a:solidFill>
              </a:rPr>
              <a:t>1801</a:t>
            </a:r>
            <a:r>
              <a:rPr lang="en-US" sz="1600" i="1" dirty="0" smtClean="0">
                <a:solidFill>
                  <a:schemeClr val="tx1"/>
                </a:solidFill>
              </a:rPr>
              <a:t>]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 rot="20826223">
            <a:off x="6976850" y="5771006"/>
            <a:ext cx="2110426" cy="746841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Томас ДЖЕФФЕРСОН 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r"/>
            <a:endParaRPr lang="ru-RU" sz="400" i="1" dirty="0">
              <a:solidFill>
                <a:schemeClr val="tx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3</a:t>
            </a:r>
            <a:r>
              <a:rPr lang="ru-RU" sz="1600" i="1" dirty="0" smtClean="0">
                <a:solidFill>
                  <a:schemeClr val="tx1"/>
                </a:solidFill>
              </a:rPr>
              <a:t>-й </a:t>
            </a:r>
            <a:r>
              <a:rPr lang="ru-RU" sz="1600" i="1" dirty="0">
                <a:solidFill>
                  <a:schemeClr val="tx1"/>
                </a:solidFill>
              </a:rPr>
              <a:t>президент США </a:t>
            </a:r>
            <a:r>
              <a:rPr lang="en-US" sz="1600" i="1" dirty="0" smtClean="0">
                <a:solidFill>
                  <a:schemeClr val="tx1"/>
                </a:solidFill>
              </a:rPr>
              <a:t>[</a:t>
            </a:r>
            <a:r>
              <a:rPr lang="ru-RU" sz="1600" i="1" dirty="0" smtClean="0">
                <a:solidFill>
                  <a:schemeClr val="tx1"/>
                </a:solidFill>
              </a:rPr>
              <a:t>1801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r>
              <a:rPr lang="ru-RU" sz="1600" i="1" dirty="0" smtClean="0">
                <a:solidFill>
                  <a:schemeClr val="tx1"/>
                </a:solidFill>
              </a:rPr>
              <a:t>09</a:t>
            </a:r>
            <a:r>
              <a:rPr lang="en-US" sz="1600" i="1" dirty="0" smtClean="0">
                <a:solidFill>
                  <a:schemeClr val="tx1"/>
                </a:solidFill>
              </a:rPr>
              <a:t>]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 rot="796335">
            <a:off x="5035569" y="829060"/>
            <a:ext cx="2213898" cy="89696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судебная                     власть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401"/>
            <a:ext cx="9144952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«Билль о правах» США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031" y="692696"/>
            <a:ext cx="8757802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«БИЛЛЬ О ПРАВАХ»</a:t>
            </a:r>
            <a:r>
              <a:rPr lang="ru-RU" sz="2000" dirty="0" smtClean="0">
                <a:solidFill>
                  <a:schemeClr val="bg1"/>
                </a:solidFill>
              </a:rPr>
              <a:t> – неофициальное название первых 10 поправок к Конституции США, закрепляющих </a:t>
            </a:r>
            <a:r>
              <a:rPr lang="ru-RU" sz="2000" b="1" dirty="0" smtClean="0">
                <a:solidFill>
                  <a:schemeClr val="bg1"/>
                </a:solidFill>
              </a:rPr>
              <a:t>основные права и свободы человека и гражданина</a:t>
            </a:r>
            <a:r>
              <a:rPr lang="ru-RU" sz="2000" dirty="0" smtClean="0">
                <a:solidFill>
                  <a:schemeClr val="bg1"/>
                </a:solidFill>
              </a:rPr>
              <a:t>, предложенных в 1789 г. и вступивших в силу в 1791 г.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031" y="1768426"/>
            <a:ext cx="8757802" cy="48167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1.</a:t>
            </a:r>
            <a:r>
              <a:rPr lang="ru-RU" sz="2000" dirty="0" smtClean="0">
                <a:solidFill>
                  <a:schemeClr val="bg1"/>
                </a:solidFill>
              </a:rPr>
              <a:t> Свобода </a:t>
            </a:r>
            <a:r>
              <a:rPr lang="ru-RU" sz="2000" dirty="0">
                <a:solidFill>
                  <a:schemeClr val="bg1"/>
                </a:solidFill>
              </a:rPr>
              <a:t>слова, свобода религии, свобода прессы, свобода собраний, право на подачу </a:t>
            </a:r>
            <a:r>
              <a:rPr lang="ru-RU" sz="2000" dirty="0" smtClean="0">
                <a:solidFill>
                  <a:schemeClr val="bg1"/>
                </a:solidFill>
              </a:rPr>
              <a:t>петиции.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2. </a:t>
            </a:r>
            <a:r>
              <a:rPr lang="ru-RU" sz="2000" dirty="0" smtClean="0">
                <a:solidFill>
                  <a:schemeClr val="bg1"/>
                </a:solidFill>
              </a:rPr>
              <a:t>Право </a:t>
            </a:r>
            <a:r>
              <a:rPr lang="ru-RU" sz="2000" dirty="0">
                <a:solidFill>
                  <a:schemeClr val="bg1"/>
                </a:solidFill>
              </a:rPr>
              <a:t>хранить и носить </a:t>
            </a:r>
            <a:r>
              <a:rPr lang="ru-RU" sz="2000" dirty="0" smtClean="0">
                <a:solidFill>
                  <a:schemeClr val="bg1"/>
                </a:solidFill>
              </a:rPr>
              <a:t>оружие.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3.</a:t>
            </a:r>
            <a:r>
              <a:rPr lang="ru-RU" sz="2000" dirty="0" smtClean="0">
                <a:solidFill>
                  <a:schemeClr val="bg1"/>
                </a:solidFill>
              </a:rPr>
              <a:t> Запрет на размещение </a:t>
            </a:r>
            <a:r>
              <a:rPr lang="ru-RU" sz="2000" dirty="0">
                <a:solidFill>
                  <a:schemeClr val="bg1"/>
                </a:solidFill>
              </a:rPr>
              <a:t>солдат в частных домах без согласия </a:t>
            </a:r>
            <a:r>
              <a:rPr lang="ru-RU" sz="2000" dirty="0" smtClean="0">
                <a:solidFill>
                  <a:schemeClr val="bg1"/>
                </a:solidFill>
              </a:rPr>
              <a:t>владельца.</a:t>
            </a:r>
          </a:p>
          <a:p>
            <a:pPr marL="342900" indent="-342900">
              <a:buAutoNum type="arabicPeriod"/>
            </a:pPr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4.</a:t>
            </a:r>
            <a:r>
              <a:rPr lang="ru-RU" sz="2000" dirty="0" smtClean="0">
                <a:solidFill>
                  <a:schemeClr val="bg1"/>
                </a:solidFill>
              </a:rPr>
              <a:t> Запрет </a:t>
            </a:r>
            <a:r>
              <a:rPr lang="ru-RU" sz="2000" dirty="0">
                <a:solidFill>
                  <a:schemeClr val="bg1"/>
                </a:solidFill>
              </a:rPr>
              <a:t>произвольных обысков и </a:t>
            </a:r>
            <a:r>
              <a:rPr lang="ru-RU" sz="2000" dirty="0" smtClean="0">
                <a:solidFill>
                  <a:schemeClr val="bg1"/>
                </a:solidFill>
              </a:rPr>
              <a:t>арестов.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5.</a:t>
            </a:r>
            <a:r>
              <a:rPr lang="ru-RU" sz="2000" dirty="0" smtClean="0">
                <a:solidFill>
                  <a:schemeClr val="bg1"/>
                </a:solidFill>
              </a:rPr>
              <a:t> Право </a:t>
            </a:r>
            <a:r>
              <a:rPr lang="ru-RU" sz="2000" dirty="0">
                <a:solidFill>
                  <a:schemeClr val="bg1"/>
                </a:solidFill>
              </a:rPr>
              <a:t>на надлежащее судебное разбирательство, право не принуждаться свидетельствовать против себя, гарантия частной </a:t>
            </a:r>
            <a:r>
              <a:rPr lang="ru-RU" sz="2000" dirty="0" smtClean="0">
                <a:solidFill>
                  <a:schemeClr val="bg1"/>
                </a:solidFill>
              </a:rPr>
              <a:t>собственности.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6.</a:t>
            </a:r>
            <a:r>
              <a:rPr lang="ru-RU" sz="2000" dirty="0" smtClean="0">
                <a:solidFill>
                  <a:schemeClr val="bg1"/>
                </a:solidFill>
              </a:rPr>
              <a:t> Права </a:t>
            </a:r>
            <a:r>
              <a:rPr lang="ru-RU" sz="2000" dirty="0">
                <a:solidFill>
                  <a:schemeClr val="bg1"/>
                </a:solidFill>
              </a:rPr>
              <a:t>обвиняемого, в том числе право на суд </a:t>
            </a:r>
            <a:r>
              <a:rPr lang="ru-RU" sz="2000" dirty="0" smtClean="0">
                <a:solidFill>
                  <a:schemeClr val="bg1"/>
                </a:solidFill>
              </a:rPr>
              <a:t>присяжных.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7. </a:t>
            </a:r>
            <a:r>
              <a:rPr lang="ru-RU" sz="2000" dirty="0" smtClean="0">
                <a:solidFill>
                  <a:schemeClr val="bg1"/>
                </a:solidFill>
              </a:rPr>
              <a:t>Право </a:t>
            </a:r>
            <a:r>
              <a:rPr lang="ru-RU" sz="2000" dirty="0">
                <a:solidFill>
                  <a:schemeClr val="bg1"/>
                </a:solidFill>
              </a:rPr>
              <a:t>на суд присяжных в гражданских </a:t>
            </a:r>
            <a:r>
              <a:rPr lang="ru-RU" sz="2000" dirty="0" smtClean="0">
                <a:solidFill>
                  <a:schemeClr val="bg1"/>
                </a:solidFill>
              </a:rPr>
              <a:t>делах.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8. </a:t>
            </a:r>
            <a:r>
              <a:rPr lang="ru-RU" sz="2000" dirty="0" smtClean="0">
                <a:solidFill>
                  <a:schemeClr val="bg1"/>
                </a:solidFill>
              </a:rPr>
              <a:t>Запрет </a:t>
            </a:r>
            <a:r>
              <a:rPr lang="ru-RU" sz="2000" dirty="0">
                <a:solidFill>
                  <a:schemeClr val="bg1"/>
                </a:solidFill>
              </a:rPr>
              <a:t>чрезмерных залогов и штрафов, жестоких и необычных </a:t>
            </a:r>
            <a:r>
              <a:rPr lang="ru-RU" sz="2000" dirty="0" smtClean="0">
                <a:solidFill>
                  <a:schemeClr val="bg1"/>
                </a:solidFill>
              </a:rPr>
              <a:t>наказаний.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9.</a:t>
            </a:r>
            <a:r>
              <a:rPr lang="ru-RU" sz="2000" dirty="0" smtClean="0">
                <a:solidFill>
                  <a:schemeClr val="bg1"/>
                </a:solidFill>
              </a:rPr>
              <a:t> Перечисление </a:t>
            </a:r>
            <a:r>
              <a:rPr lang="ru-RU" sz="2000" dirty="0">
                <a:solidFill>
                  <a:schemeClr val="bg1"/>
                </a:solidFill>
              </a:rPr>
              <a:t>прав в Конституции не должно трактоваться как умаление остальных </a:t>
            </a:r>
            <a:r>
              <a:rPr lang="ru-RU" sz="2000" dirty="0" smtClean="0">
                <a:solidFill>
                  <a:schemeClr val="bg1"/>
                </a:solidFill>
              </a:rPr>
              <a:t>прав.</a:t>
            </a:r>
          </a:p>
          <a:p>
            <a:endParaRPr lang="ru-RU" sz="3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10.</a:t>
            </a:r>
            <a:r>
              <a:rPr lang="ru-RU" sz="2000" dirty="0" smtClean="0">
                <a:solidFill>
                  <a:schemeClr val="bg1"/>
                </a:solidFill>
              </a:rPr>
              <a:t> Сохранение за </a:t>
            </a:r>
            <a:r>
              <a:rPr lang="ru-RU" sz="2000" dirty="0">
                <a:solidFill>
                  <a:schemeClr val="bg1"/>
                </a:solidFill>
              </a:rPr>
              <a:t>ш</a:t>
            </a:r>
            <a:r>
              <a:rPr lang="ru-RU" sz="2000" dirty="0" smtClean="0">
                <a:solidFill>
                  <a:schemeClr val="bg1"/>
                </a:solidFill>
              </a:rPr>
              <a:t>татами и гражданами полномочий, </a:t>
            </a:r>
            <a:r>
              <a:rPr lang="ru-RU" sz="2000" dirty="0">
                <a:solidFill>
                  <a:schemeClr val="bg1"/>
                </a:solidFill>
              </a:rPr>
              <a:t>которые Конституция прямо не относит к ведению Соединённых </a:t>
            </a:r>
            <a:r>
              <a:rPr lang="ru-RU" sz="2000" dirty="0" smtClean="0">
                <a:solidFill>
                  <a:schemeClr val="bg1"/>
                </a:solidFill>
              </a:rPr>
              <a:t>Штатов.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9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-wallpapers.ru/wallpapers/9/hq-wallpapers_ru_city_43184_1280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r="33569"/>
          <a:stretch/>
        </p:blipFill>
        <p:spPr bwMode="auto">
          <a:xfrm>
            <a:off x="0" y="855730"/>
            <a:ext cx="9143999" cy="5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hq-wallpapers.ru/wallpapers/9/hq-wallpapers_ru_city_43184_1280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r="8689"/>
          <a:stretch/>
        </p:blipFill>
        <p:spPr bwMode="auto">
          <a:xfrm>
            <a:off x="0" y="0"/>
            <a:ext cx="9179998" cy="5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175" y="2887682"/>
            <a:ext cx="7416824" cy="3970318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</a:t>
            </a:r>
            <a:r>
              <a:rPr lang="ru-RU" sz="2800" dirty="0">
                <a:solidFill>
                  <a:schemeClr val="bg1"/>
                </a:solidFill>
              </a:rPr>
              <a:t>, скажи, видишь ты в первых солнца лучах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Что средь битвы мы </a:t>
            </a:r>
            <a:r>
              <a:rPr lang="ru-RU" sz="2800" dirty="0" err="1">
                <a:solidFill>
                  <a:schemeClr val="bg1"/>
                </a:solidFill>
              </a:rPr>
              <a:t>чли</a:t>
            </a:r>
            <a:r>
              <a:rPr lang="ru-RU" sz="2800" dirty="0">
                <a:solidFill>
                  <a:schemeClr val="bg1"/>
                </a:solidFill>
              </a:rPr>
              <a:t> на вечерней зарнице?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 синем с россыпью звёзд полосатый наш флаг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Красно-белым огнём с баррикад вновь явится.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Ночью сполох ракет на него бросал свет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Это подлым врагам был наш гордый ответ.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Так скажи, </a:t>
            </a:r>
            <a:r>
              <a:rPr lang="ru-RU" sz="2800" dirty="0" err="1">
                <a:solidFill>
                  <a:schemeClr val="bg1"/>
                </a:solidFill>
              </a:rPr>
              <a:t>неужель</a:t>
            </a:r>
            <a:r>
              <a:rPr lang="ru-RU" sz="2800" dirty="0">
                <a:solidFill>
                  <a:schemeClr val="bg1"/>
                </a:solidFill>
              </a:rPr>
              <a:t>, будет жить он всегда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Где земля храбрецов, где свободных страна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…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16"/>
          <p:cNvSpPr txBox="1">
            <a:spLocks/>
          </p:cNvSpPr>
          <p:nvPr/>
        </p:nvSpPr>
        <p:spPr>
          <a:xfrm>
            <a:off x="0" y="57086"/>
            <a:ext cx="6444208" cy="70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3300"/>
                </a:solidFill>
              </a:rPr>
              <a:t>Из Государственного гимна США</a:t>
            </a:r>
            <a:endParaRPr lang="ru-RU" sz="2400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w5.ru/images/pw5_ru/mjzty2/wevw55-pw5_ru-ssha-nyu-york-statuya-svo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0324" cy="57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53627"/>
            <a:ext cx="9144969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Домашнее задание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018" y="1203323"/>
            <a:ext cx="3993143" cy="4093428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§ </a:t>
            </a:r>
            <a:r>
              <a:rPr lang="ru-RU" sz="2800" dirty="0" smtClean="0">
                <a:solidFill>
                  <a:schemeClr val="bg1"/>
                </a:solidFill>
              </a:rPr>
              <a:t>37 («Война за независимость в Северной Америке») </a:t>
            </a:r>
            <a:r>
              <a:rPr lang="ru-RU" sz="2800" dirty="0">
                <a:solidFill>
                  <a:schemeClr val="bg1"/>
                </a:solidFill>
              </a:rPr>
              <a:t>– устно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ответы на вопросы №1–8 (с. 280) – письменно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File:Embarkation of the Pilgr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818439"/>
            <a:ext cx="4726707" cy="30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ile:MayflowerHar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1132"/>
            <a:ext cx="4762500" cy="27622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ile:Christopher Columbu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8"/>
          <a:stretch/>
        </p:blipFill>
        <p:spPr bwMode="auto">
          <a:xfrm>
            <a:off x="4400550" y="648270"/>
            <a:ext cx="4743450" cy="3147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ile:Christian-krohg-leiv-eriks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" y="332656"/>
            <a:ext cx="5527841" cy="36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3501008"/>
            <a:ext cx="5184576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200" i="1" dirty="0" smtClean="0">
                <a:solidFill>
                  <a:schemeClr val="tx1"/>
                </a:solidFill>
              </a:rPr>
              <a:t>Крог К</a:t>
            </a:r>
            <a:r>
              <a:rPr lang="ru-RU" sz="2200" i="1" dirty="0" smtClean="0">
                <a:solidFill>
                  <a:schemeClr val="tx1"/>
                </a:solidFill>
              </a:rPr>
              <a:t>. </a:t>
            </a:r>
            <a:r>
              <a:rPr lang="ru-RU" sz="2200" i="1" dirty="0" smtClean="0">
                <a:solidFill>
                  <a:schemeClr val="tx1"/>
                </a:solidFill>
              </a:rPr>
              <a:t>Лейф Эрикссон открывает Америку</a:t>
            </a:r>
            <a:r>
              <a:rPr lang="ru-RU" sz="2200" i="1" dirty="0" smtClean="0">
                <a:solidFill>
                  <a:schemeClr val="tx1"/>
                </a:solidFill>
              </a:rPr>
              <a:t>. 1893                   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04"/>
            <a:ext cx="9144000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Предыстория США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764704"/>
            <a:ext cx="275604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</a:rPr>
              <a:t>о</a:t>
            </a:r>
            <a:r>
              <a:rPr lang="ru-RU" sz="2400" b="1" i="1" dirty="0" smtClean="0">
                <a:solidFill>
                  <a:srgbClr val="FF0000"/>
                </a:solidFill>
              </a:rPr>
              <a:t>к. 1000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76056" y="2733795"/>
            <a:ext cx="4060870" cy="153442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Христофор КОЛУМБ  –                     </a:t>
            </a:r>
            <a:r>
              <a:rPr lang="ru-RU" sz="1600" i="1" dirty="0" smtClean="0">
                <a:solidFill>
                  <a:schemeClr val="bg1"/>
                </a:solidFill>
              </a:rPr>
              <a:t>испанский мореплаватель,         открывший для европейцев Америку                    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308304" y="1593406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1492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3528" y="3742768"/>
            <a:ext cx="4752528" cy="141442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1607–1775 гг. </a:t>
            </a:r>
            <a:r>
              <a:rPr lang="ru-RU" sz="2400" i="1" dirty="0" smtClean="0">
                <a:solidFill>
                  <a:schemeClr val="bg1"/>
                </a:solidFill>
              </a:rPr>
              <a:t>– колонизация    Северной Америки англичанами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52" y="11961"/>
            <a:ext cx="9144952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«Бостонское чаепитие»</a:t>
            </a:r>
            <a:endParaRPr lang="ru-RU" sz="3200" dirty="0"/>
          </a:p>
        </p:txBody>
      </p:sp>
      <p:pic>
        <p:nvPicPr>
          <p:cNvPr id="11266" name="Picture 2" descr="File:Boston Tea Party-Coo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2213" r="10062" b="24187"/>
          <a:stretch/>
        </p:blipFill>
        <p:spPr bwMode="auto">
          <a:xfrm>
            <a:off x="181031" y="1412776"/>
            <a:ext cx="8757802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035" y="6267875"/>
            <a:ext cx="8784798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200" i="1" dirty="0" smtClean="0">
                <a:solidFill>
                  <a:schemeClr val="tx1"/>
                </a:solidFill>
              </a:rPr>
              <a:t>Купер В. Д</a:t>
            </a:r>
            <a:r>
              <a:rPr lang="ru-RU" sz="2200" i="1" dirty="0" smtClean="0">
                <a:solidFill>
                  <a:schemeClr val="tx1"/>
                </a:solidFill>
              </a:rPr>
              <a:t>. Бостонское чаепитие. 1789                   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031" y="692696"/>
            <a:ext cx="8757802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«БОСТОНСКОЕ ЧАЕПИТИЕ»</a:t>
            </a:r>
            <a:r>
              <a:rPr lang="ru-RU" dirty="0" smtClean="0">
                <a:solidFill>
                  <a:schemeClr val="bg1"/>
                </a:solidFill>
              </a:rPr>
              <a:t> – акция протеста</a:t>
            </a:r>
            <a:r>
              <a:rPr lang="ru-RU" dirty="0">
                <a:solidFill>
                  <a:schemeClr val="bg1"/>
                </a:solidFill>
              </a:rPr>
              <a:t> американских </a:t>
            </a:r>
            <a:r>
              <a:rPr lang="ru-RU" dirty="0" smtClean="0">
                <a:solidFill>
                  <a:schemeClr val="bg1"/>
                </a:solidFill>
              </a:rPr>
              <a:t>колонистов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1773 г.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в ответ на действия </a:t>
            </a:r>
            <a:r>
              <a:rPr lang="ru-RU" dirty="0" smtClean="0">
                <a:solidFill>
                  <a:schemeClr val="bg1"/>
                </a:solidFill>
              </a:rPr>
              <a:t>правительства Великобритании, </a:t>
            </a:r>
            <a:r>
              <a:rPr lang="ru-RU" dirty="0">
                <a:solidFill>
                  <a:schemeClr val="bg1"/>
                </a:solidFill>
              </a:rPr>
              <a:t>в результате которой в Бостонской гавани был уничтожен груз чая, </a:t>
            </a:r>
            <a:r>
              <a:rPr lang="ru-RU" dirty="0" smtClean="0">
                <a:solidFill>
                  <a:schemeClr val="bg1"/>
                </a:solidFill>
              </a:rPr>
              <a:t>принадлежавший Британской </a:t>
            </a:r>
            <a:r>
              <a:rPr lang="ru-RU" dirty="0">
                <a:solidFill>
                  <a:schemeClr val="bg1"/>
                </a:solidFill>
              </a:rPr>
              <a:t>Ост-Индской компании.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5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ile:Rev coll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0" t="50000"/>
          <a:stretch/>
        </p:blipFill>
        <p:spPr bwMode="auto">
          <a:xfrm>
            <a:off x="25354" y="4662803"/>
            <a:ext cx="313712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401"/>
            <a:ext cx="9144952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Война за независимость </a:t>
            </a:r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[1775–83]</a:t>
            </a:r>
            <a:endParaRPr lang="ru-RU" sz="3200" dirty="0"/>
          </a:p>
        </p:txBody>
      </p:sp>
      <p:pic>
        <p:nvPicPr>
          <p:cNvPr id="5" name="Picture 2" descr="http://www.diphis.ru/oldSite/maps/usa18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/>
        </p:blipFill>
        <p:spPr bwMode="auto">
          <a:xfrm>
            <a:off x="3066230" y="764704"/>
            <a:ext cx="6077770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Rev coll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754507"/>
            <a:ext cx="3061422" cy="39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4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2uk.ru/data/i/1/PH04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" y="696888"/>
            <a:ext cx="3629025" cy="4000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 rot="21056027">
            <a:off x="2325279" y="834255"/>
            <a:ext cx="2380899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ВЕЛИКОБРИТАНИЯ                     </a:t>
            </a:r>
            <a:endParaRPr lang="ru-RU" sz="1600" b="1" i="1" dirty="0">
              <a:solidFill>
                <a:srgbClr val="000099"/>
              </a:solidFill>
            </a:endParaRPr>
          </a:p>
        </p:txBody>
      </p:sp>
      <p:pic>
        <p:nvPicPr>
          <p:cNvPr id="11" name="Picture 4" descr="File:Union flag 1606 (Kings Colors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148"/>
            <a:ext cx="458002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ile:Serapis Flag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6" y="4133148"/>
            <a:ext cx="4563974" cy="27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7788" y="3949499"/>
            <a:ext cx="3629025" cy="24928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ГЕОРГ </a:t>
            </a:r>
            <a:r>
              <a:rPr lang="en-US" sz="1800" b="1" dirty="0" smtClean="0">
                <a:solidFill>
                  <a:srgbClr val="FF0000"/>
                </a:solidFill>
              </a:rPr>
              <a:t>III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король Великобритании                   </a:t>
            </a:r>
            <a:r>
              <a:rPr lang="en-US" sz="1800" dirty="0" smtClean="0">
                <a:solidFill>
                  <a:schemeClr val="bg1"/>
                </a:solidFill>
              </a:rPr>
              <a:t>[1760– 18</a:t>
            </a:r>
            <a:r>
              <a:rPr lang="ru-RU" sz="1800" dirty="0" smtClean="0">
                <a:solidFill>
                  <a:schemeClr val="bg1"/>
                </a:solidFill>
              </a:rPr>
              <a:t>01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r>
              <a:rPr lang="ru-RU" sz="1800" dirty="0" smtClean="0">
                <a:solidFill>
                  <a:schemeClr val="bg1"/>
                </a:solidFill>
              </a:rPr>
              <a:t>, к</a:t>
            </a:r>
            <a:r>
              <a:rPr lang="ru-RU" sz="1800" dirty="0" smtClean="0">
                <a:solidFill>
                  <a:schemeClr val="bg1"/>
                </a:solidFill>
              </a:rPr>
              <a:t>ороль Соединённого королевства Великобритании и Ирландии 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801</a:t>
            </a:r>
            <a:r>
              <a:rPr lang="en-US" sz="1800" dirty="0" smtClean="0">
                <a:solidFill>
                  <a:schemeClr val="bg1"/>
                </a:solidFill>
              </a:rPr>
              <a:t>– 18</a:t>
            </a:r>
            <a:r>
              <a:rPr lang="ru-RU" sz="1800" dirty="0" smtClean="0">
                <a:solidFill>
                  <a:schemeClr val="bg1"/>
                </a:solidFill>
              </a:rPr>
              <a:t>20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r>
              <a:rPr lang="ru-RU" sz="1800" dirty="0" smtClean="0">
                <a:solidFill>
                  <a:schemeClr val="bg1"/>
                </a:solidFill>
              </a:rPr>
              <a:t>                     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572000" y="764704"/>
            <a:ext cx="476" cy="6093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401"/>
            <a:ext cx="9144952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Противоборствующие стороны</a:t>
            </a:r>
            <a:endParaRPr lang="ru-RU" sz="3200" dirty="0"/>
          </a:p>
        </p:txBody>
      </p:sp>
      <p:pic>
        <p:nvPicPr>
          <p:cNvPr id="7" name="Picture 8" descr="File:Washington Crossing the Delaware by Emanuel Leutze, MMA-NYC, 1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46" y="1772816"/>
            <a:ext cx="4996505" cy="320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Portrait of George Washington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21" y="447005"/>
            <a:ext cx="3282203" cy="399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21056027">
            <a:off x="4488270" y="703466"/>
            <a:ext cx="2380899" cy="1867877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«ПАТРИОТЫ»</a:t>
            </a:r>
            <a:r>
              <a:rPr lang="ru-RU" sz="1600" b="1" i="1" dirty="0" smtClean="0">
                <a:solidFill>
                  <a:schemeClr val="bg1"/>
                </a:solidFill>
              </a:rPr>
              <a:t>  </a:t>
            </a:r>
            <a:r>
              <a:rPr lang="en-US" sz="1700" dirty="0" smtClean="0">
                <a:solidFill>
                  <a:schemeClr val="bg1"/>
                </a:solidFill>
              </a:rPr>
              <a:t>–</a:t>
            </a:r>
            <a:endParaRPr lang="ru-RU" sz="1700" i="1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bg1"/>
                </a:solidFill>
              </a:rPr>
              <a:t>революционеры          13 колоний Великобритании</a:t>
            </a:r>
            <a:r>
              <a:rPr lang="ru-RU" sz="1700" i="1" dirty="0" smtClean="0">
                <a:solidFill>
                  <a:schemeClr val="bg1"/>
                </a:solidFill>
              </a:rPr>
              <a:t>                   </a:t>
            </a:r>
            <a:endParaRPr lang="ru-RU" sz="1700" i="1" dirty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514975" y="3933056"/>
            <a:ext cx="3629025" cy="24928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ВАШИНГТОН Джордж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1800" dirty="0">
                <a:solidFill>
                  <a:schemeClr val="bg1"/>
                </a:solidFill>
              </a:rPr>
              <a:t>г</a:t>
            </a:r>
            <a:r>
              <a:rPr lang="ru-RU" sz="1800" dirty="0" smtClean="0">
                <a:solidFill>
                  <a:schemeClr val="bg1"/>
                </a:solidFill>
              </a:rPr>
              <a:t>лавнокомандующий Континентальной армией     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775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bg1"/>
                </a:solidFill>
              </a:rPr>
              <a:t>85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r>
              <a:rPr lang="ru-RU" sz="1800" dirty="0" smtClean="0">
                <a:solidFill>
                  <a:schemeClr val="bg1"/>
                </a:solidFill>
              </a:rPr>
              <a:t>,                                              1-й президент США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[</a:t>
            </a:r>
            <a:r>
              <a:rPr lang="ru-RU" sz="1800" dirty="0" smtClean="0">
                <a:solidFill>
                  <a:schemeClr val="bg1"/>
                </a:solidFill>
              </a:rPr>
              <a:t>1789–97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r>
              <a:rPr lang="ru-RU" sz="1800" dirty="0" smtClean="0">
                <a:solidFill>
                  <a:schemeClr val="bg1"/>
                </a:solidFill>
              </a:rPr>
              <a:t>                    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21056027">
            <a:off x="2263086" y="1568440"/>
            <a:ext cx="2380899" cy="1867877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ЛОЯЛИСТЫ</a:t>
            </a:r>
            <a:r>
              <a:rPr lang="ru-RU" sz="1600" b="1" i="1" dirty="0" smtClean="0">
                <a:solidFill>
                  <a:schemeClr val="bg1"/>
                </a:solidFill>
              </a:rPr>
              <a:t>  </a:t>
            </a:r>
            <a:r>
              <a:rPr lang="en-US" sz="1700" dirty="0" smtClean="0">
                <a:solidFill>
                  <a:schemeClr val="bg1"/>
                </a:solidFill>
              </a:rPr>
              <a:t>–</a:t>
            </a:r>
            <a:endParaRPr lang="ru-RU" sz="1700" i="1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bg1"/>
                </a:solidFill>
              </a:rPr>
              <a:t>лояльные правительству Великобритании</a:t>
            </a:r>
            <a:r>
              <a:rPr lang="ru-RU" sz="1700" i="1" dirty="0" smtClean="0">
                <a:solidFill>
                  <a:schemeClr val="bg1"/>
                </a:solidFill>
              </a:rPr>
              <a:t>                   </a:t>
            </a:r>
            <a:endParaRPr lang="ru-RU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8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iphis.ru/oldSite/maps/brit_na176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/>
        </p:blipFill>
        <p:spPr bwMode="auto">
          <a:xfrm>
            <a:off x="113803" y="773961"/>
            <a:ext cx="3877806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ublicdomainpictures.net/pictures/40000/nahled/white-paper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12" y="6614996"/>
            <a:ext cx="1469258" cy="1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52" y="11961"/>
            <a:ext cx="9144952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Британские колонии в США в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XVIII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веке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1609" y="773961"/>
            <a:ext cx="51875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Декларацию независимости подписали </a:t>
            </a:r>
            <a:r>
              <a:rPr lang="ru-RU" sz="2000" dirty="0" smtClean="0"/>
              <a:t>                          (</a:t>
            </a:r>
            <a:r>
              <a:rPr lang="ru-RU" sz="2000" dirty="0"/>
              <a:t>в «географическом» порядке</a:t>
            </a:r>
            <a:r>
              <a:rPr lang="ru-RU" sz="2000" dirty="0" smtClean="0"/>
              <a:t>):</a:t>
            </a:r>
          </a:p>
          <a:p>
            <a:endParaRPr lang="ru-RU" sz="2000" dirty="0"/>
          </a:p>
          <a:p>
            <a:r>
              <a:rPr lang="ru-RU" sz="2000" dirty="0" smtClean="0"/>
              <a:t>– провинция </a:t>
            </a:r>
            <a:r>
              <a:rPr lang="ru-RU" sz="2000" b="1" dirty="0" smtClean="0"/>
              <a:t>Нью-Гэмпшир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 smtClean="0"/>
              <a:t>Массачусетс-</a:t>
            </a:r>
            <a:r>
              <a:rPr lang="ru-RU" sz="2000" b="1" dirty="0" err="1" smtClean="0"/>
              <a:t>Бэй</a:t>
            </a:r>
            <a:endParaRPr lang="ru-RU" sz="2000" b="1" dirty="0" smtClean="0"/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колония </a:t>
            </a:r>
            <a:r>
              <a:rPr lang="ru-RU" sz="2000" b="1" dirty="0"/>
              <a:t>Род-Айленд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и </a:t>
            </a:r>
            <a:r>
              <a:rPr lang="ru-RU" sz="2000" dirty="0"/>
              <a:t>плантация </a:t>
            </a:r>
            <a:r>
              <a:rPr lang="ru-RU" sz="2000" b="1" dirty="0" err="1" smtClean="0"/>
              <a:t>Провиденс</a:t>
            </a:r>
            <a:endParaRPr lang="ru-RU" sz="2000" b="1" dirty="0" smtClean="0"/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колония </a:t>
            </a:r>
            <a:r>
              <a:rPr lang="ru-RU" sz="2000" b="1" dirty="0" smtClean="0"/>
              <a:t>Коннектикут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 smtClean="0"/>
              <a:t>Нью-Йорк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 smtClean="0"/>
              <a:t>Нью-Джерси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</a:t>
            </a:r>
            <a:r>
              <a:rPr lang="ru-RU" sz="2000" dirty="0"/>
              <a:t> </a:t>
            </a:r>
            <a:r>
              <a:rPr lang="ru-RU" sz="2000" b="1" dirty="0" smtClean="0"/>
              <a:t>Пенсильвания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колония </a:t>
            </a:r>
            <a:r>
              <a:rPr lang="ru-RU" sz="2000" b="1" dirty="0" smtClean="0"/>
              <a:t>Делавэр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 smtClean="0"/>
              <a:t>Мэриленд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колония </a:t>
            </a:r>
            <a:r>
              <a:rPr lang="ru-RU" sz="2000" dirty="0"/>
              <a:t>и доминион </a:t>
            </a:r>
            <a:r>
              <a:rPr lang="ru-RU" sz="2000" b="1" dirty="0" smtClean="0"/>
              <a:t>Виргиния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/>
              <a:t>Северная </a:t>
            </a:r>
            <a:r>
              <a:rPr lang="ru-RU" sz="2000" b="1" dirty="0" smtClean="0"/>
              <a:t>Каролина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/>
              <a:t>Южная </a:t>
            </a:r>
            <a:r>
              <a:rPr lang="ru-RU" sz="2000" b="1" dirty="0" smtClean="0"/>
              <a:t>Каролина</a:t>
            </a:r>
          </a:p>
          <a:p>
            <a:endParaRPr lang="ru-RU" sz="300" dirty="0"/>
          </a:p>
          <a:p>
            <a:r>
              <a:rPr lang="ru-RU" sz="2000" dirty="0"/>
              <a:t>– </a:t>
            </a:r>
            <a:r>
              <a:rPr lang="ru-RU" sz="2000" dirty="0" smtClean="0"/>
              <a:t>провинция </a:t>
            </a:r>
            <a:r>
              <a:rPr lang="ru-RU" sz="2000" b="1" dirty="0" smtClean="0"/>
              <a:t>Джорджия</a:t>
            </a:r>
            <a:endParaRPr lang="ru-RU" sz="2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32542" y="1916832"/>
            <a:ext cx="73462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32542" y="2348880"/>
            <a:ext cx="759067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47864" y="2636912"/>
            <a:ext cx="619306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232541" y="2708920"/>
            <a:ext cx="734629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771800" y="2780928"/>
            <a:ext cx="119537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771800" y="2996952"/>
            <a:ext cx="1195371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497912" y="2996952"/>
            <a:ext cx="1469258" cy="12961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771800" y="3713227"/>
            <a:ext cx="1195370" cy="9399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497912" y="3681028"/>
            <a:ext cx="1469258" cy="13321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195736" y="3933056"/>
            <a:ext cx="1795874" cy="14401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/>
          <p:nvPr/>
        </p:nvCxnSpPr>
        <p:spPr>
          <a:xfrm flipH="1" flipV="1">
            <a:off x="2339752" y="4797152"/>
            <a:ext cx="1627418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Прямая со стрелкой 5123"/>
          <p:cNvCxnSpPr/>
          <p:nvPr/>
        </p:nvCxnSpPr>
        <p:spPr>
          <a:xfrm flipH="1" flipV="1">
            <a:off x="2195736" y="5013176"/>
            <a:ext cx="1795873" cy="100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Прямая со стрелкой 5125"/>
          <p:cNvCxnSpPr/>
          <p:nvPr/>
        </p:nvCxnSpPr>
        <p:spPr>
          <a:xfrm flipH="1" flipV="1">
            <a:off x="1691680" y="5373216"/>
            <a:ext cx="2275490" cy="100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8" descr="Great Seal of the United States (obverse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2095500" cy="20955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одзаголовок 2"/>
          <p:cNvSpPr txBox="1">
            <a:spLocks/>
          </p:cNvSpPr>
          <p:nvPr/>
        </p:nvSpPr>
        <p:spPr>
          <a:xfrm>
            <a:off x="7020272" y="4228210"/>
            <a:ext cx="1800200" cy="120684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bg1"/>
                </a:solidFill>
              </a:rPr>
              <a:t>Большая              печать США                   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0" y="1916833"/>
            <a:ext cx="2713325" cy="8640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bg1"/>
                </a:solidFill>
              </a:rPr>
              <a:t>   Флаг</a:t>
            </a:r>
            <a:r>
              <a:rPr lang="ru-RU" sz="1700" b="1" i="1" dirty="0" smtClean="0">
                <a:solidFill>
                  <a:schemeClr val="bg1"/>
                </a:solidFill>
              </a:rPr>
              <a:t> США в 1777–95 гг.                   </a:t>
            </a:r>
            <a:endParaRPr lang="ru-RU" sz="1700" b="1" i="1" dirty="0">
              <a:solidFill>
                <a:schemeClr val="bg1"/>
              </a:solidFill>
            </a:endParaRPr>
          </a:p>
        </p:txBody>
      </p:sp>
      <p:pic>
        <p:nvPicPr>
          <p:cNvPr id="5129" name="Picture 4" descr="File:Us flag large Betsy Ro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3" y="819530"/>
            <a:ext cx="2599523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8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04"/>
            <a:ext cx="9144000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Декларация независимости США</a:t>
            </a:r>
            <a:endParaRPr lang="ru-RU" sz="3200" dirty="0"/>
          </a:p>
        </p:txBody>
      </p:sp>
      <p:pic>
        <p:nvPicPr>
          <p:cNvPr id="10242" name="Picture 2" descr="File:Us declaration 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0" y="764704"/>
            <a:ext cx="2458391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ic.academic.ru/pictures/wiki/files/68/Declaration_independ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82" y="760868"/>
            <a:ext cx="4517676" cy="29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83768" y="3140967"/>
            <a:ext cx="4536504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tx1"/>
                </a:solidFill>
              </a:rPr>
              <a:t>Трамбулл Дж. Декларация независимости. 1817–19                   </a:t>
            </a:r>
            <a:endParaRPr lang="ru-RU" sz="1700" i="1" dirty="0">
              <a:solidFill>
                <a:schemeClr val="tx1"/>
              </a:solidFill>
            </a:endParaRPr>
          </a:p>
        </p:txBody>
      </p:sp>
      <p:pic>
        <p:nvPicPr>
          <p:cNvPr id="10246" name="Picture 6" descr="http://ttolk.ru/wp-content/uploads/2013/03/%D0%B4%D0%B6%D0%B5%D1%84-%D0%B3%D0%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0868"/>
            <a:ext cx="2074613" cy="29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876256" y="2852937"/>
            <a:ext cx="2068430" cy="827768"/>
          </a:xfrm>
          <a:prstGeom prst="rect">
            <a:avLst/>
          </a:prstGeom>
          <a:solidFill>
            <a:schemeClr val="tx1">
              <a:alpha val="37000"/>
            </a:schemeClr>
          </a:solidFill>
          <a:ln w="28575">
            <a:noFill/>
          </a:ln>
          <a:effectLst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ДЖЕФФЕРСОН Томас </a:t>
            </a:r>
            <a:r>
              <a:rPr lang="ru-RU" sz="3400" i="1" dirty="0" smtClean="0">
                <a:solidFill>
                  <a:schemeClr val="tx1"/>
                </a:solidFill>
              </a:rPr>
              <a:t>– председатель Комитета пяти</a:t>
            </a:r>
            <a:r>
              <a:rPr lang="ru-RU" sz="2600" i="1" dirty="0" smtClean="0">
                <a:solidFill>
                  <a:schemeClr val="tx1"/>
                </a:solidFill>
              </a:rPr>
              <a:t>                   </a:t>
            </a:r>
            <a:endParaRPr lang="ru-RU" sz="2600" i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4290" y="3090579"/>
            <a:ext cx="2458392" cy="640513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500" i="1" dirty="0" smtClean="0">
                <a:solidFill>
                  <a:schemeClr val="bg1"/>
                </a:solidFill>
              </a:rPr>
              <a:t>Текст Декларации                </a:t>
            </a:r>
            <a:endParaRPr lang="ru-RU" sz="15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79" y="3680703"/>
            <a:ext cx="8796579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en-US" sz="2000" dirty="0" smtClean="0">
                <a:solidFill>
                  <a:schemeClr val="bg1"/>
                </a:solidFill>
              </a:rPr>
              <a:t>[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  <a:r>
              <a:rPr lang="en-US" sz="2000" dirty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. Мы </a:t>
            </a:r>
            <a:r>
              <a:rPr lang="ru-RU" sz="2000" dirty="0">
                <a:solidFill>
                  <a:schemeClr val="bg1"/>
                </a:solidFill>
              </a:rPr>
              <a:t>исходим из той самоочевидной истины, что все люди созданы равными и наделены их Творцом </a:t>
            </a:r>
            <a:r>
              <a:rPr lang="ru-RU" sz="2000" dirty="0" smtClean="0">
                <a:solidFill>
                  <a:schemeClr val="bg1"/>
                </a:solidFill>
              </a:rPr>
              <a:t>определёнными </a:t>
            </a:r>
            <a:r>
              <a:rPr lang="ru-RU" sz="2000" dirty="0">
                <a:solidFill>
                  <a:schemeClr val="bg1"/>
                </a:solidFill>
              </a:rPr>
              <a:t>неотчуждаемыми правами, к числу которых относятся </a:t>
            </a:r>
            <a:r>
              <a:rPr lang="ru-RU" sz="2000" b="1" dirty="0">
                <a:solidFill>
                  <a:schemeClr val="bg1"/>
                </a:solidFill>
              </a:rPr>
              <a:t>жизнь, свобода и стремление к счастью</a:t>
            </a:r>
            <a:r>
              <a:rPr lang="ru-RU" sz="2000" dirty="0">
                <a:solidFill>
                  <a:schemeClr val="bg1"/>
                </a:solidFill>
              </a:rPr>
              <a:t>. Для обеспечения этих прав людьми учреждаются правительства, черпающие свои законные полномочия из согласия управляемых. В случае, если какая-либо форма правительства становится губительной для самих этих целей, народ имеет право изменить или упразднить </a:t>
            </a:r>
            <a:r>
              <a:rPr lang="ru-RU" sz="2000" dirty="0" smtClean="0">
                <a:solidFill>
                  <a:schemeClr val="bg1"/>
                </a:solidFill>
              </a:rPr>
              <a:t>её </a:t>
            </a:r>
            <a:r>
              <a:rPr lang="ru-RU" sz="2000" dirty="0">
                <a:solidFill>
                  <a:schemeClr val="bg1"/>
                </a:solidFill>
              </a:rPr>
              <a:t>и учредить новое правительство, основанное на таких принципах и формах организации власти, которые, как ему представляется, наилучшим образом обеспечат людям безопасность и </a:t>
            </a:r>
            <a:r>
              <a:rPr lang="ru-RU" sz="2000" dirty="0" smtClean="0">
                <a:solidFill>
                  <a:schemeClr val="bg1"/>
                </a:solidFill>
              </a:rPr>
              <a:t>счастье 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  <a:r>
              <a:rPr lang="en-US" sz="2000" dirty="0" smtClean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37842" y="548680"/>
            <a:ext cx="275604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 ИЮЛЯ 1776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s1.goodfon.ru/image/8740-2738x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-25401"/>
            <a:ext cx="9144018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US $1 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5412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US $2 obverse-hi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2" y="764704"/>
            <a:ext cx="463157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New100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54" y="4878000"/>
            <a:ext cx="47715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US10dollarbill-Series 2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00"/>
            <a:ext cx="458556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Gilbert Stuart Williamstown Portrait of George Washingto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/>
          <a:stretch/>
        </p:blipFill>
        <p:spPr bwMode="auto">
          <a:xfrm>
            <a:off x="2154108" y="15311"/>
            <a:ext cx="3273133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Mather Brown - Thomas Jefferson - Google Art Projec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841" r="23692" b="26037"/>
          <a:stretch/>
        </p:blipFill>
        <p:spPr bwMode="auto">
          <a:xfrm>
            <a:off x="3995936" y="7105"/>
            <a:ext cx="3158836" cy="44487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le:Alexander Hamilton by John Trumbull, 180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6741" b="25931"/>
          <a:stretch/>
        </p:blipFill>
        <p:spPr bwMode="auto">
          <a:xfrm>
            <a:off x="2695130" y="2084511"/>
            <a:ext cx="3235079" cy="399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BenFranklinDuplessi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15974" b="16977"/>
          <a:stretch/>
        </p:blipFill>
        <p:spPr bwMode="auto">
          <a:xfrm>
            <a:off x="6026727" y="2060848"/>
            <a:ext cx="3117273" cy="40050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7" y="-25401"/>
            <a:ext cx="9144969" cy="790105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Отцы-основатели США</a:t>
            </a:r>
            <a:endParaRPr lang="ru-RU" sz="3200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 rot="21056027">
            <a:off x="6920844" y="4427658"/>
            <a:ext cx="2131553" cy="13447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ФРАНКЛИН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        Бенджамин 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21056027">
            <a:off x="4784577" y="2951603"/>
            <a:ext cx="2131553" cy="13447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ДЖЕФФЕРСОН                              Томас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21056027">
            <a:off x="1122501" y="2546173"/>
            <a:ext cx="2131553" cy="13447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ВАШИНГТОН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       Джордж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 rot="21056027">
            <a:off x="1643503" y="3914947"/>
            <a:ext cx="2131553" cy="13447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ГАМИЛЬТОН                             Александр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156176" y="2301311"/>
            <a:ext cx="504056" cy="443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660232" y="4561383"/>
            <a:ext cx="732426" cy="633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695130" y="2231488"/>
            <a:ext cx="508718" cy="513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55776" y="4877999"/>
            <a:ext cx="936104" cy="541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Treaty of Paris by Benjamin West 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0" y="83671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969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Парижский (Версальский) мир </a:t>
            </a:r>
            <a:r>
              <a:rPr lang="ru-RU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1783 г.</a:t>
            </a:r>
            <a:endParaRPr lang="ru-RU" sz="3200" dirty="0"/>
          </a:p>
        </p:txBody>
      </p:sp>
      <p:pic>
        <p:nvPicPr>
          <p:cNvPr id="19460" name="Picture 4" descr="File:Evacuation Day and Washington's Triumphal En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0" y="1707652"/>
            <a:ext cx="6875460" cy="514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9410" y="826555"/>
            <a:ext cx="4050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Признание Великобританией                 13 колоний</a:t>
            </a:r>
            <a:r>
              <a:rPr lang="ru-RU" sz="2400" dirty="0"/>
              <a:t> в качестве суверенных и независимых государств (штатов) и </a:t>
            </a:r>
            <a:r>
              <a:rPr lang="ru-RU" sz="2400" dirty="0" smtClean="0"/>
              <a:t>отказ </a:t>
            </a:r>
            <a:r>
              <a:rPr lang="ru-RU" sz="2400" dirty="0"/>
              <a:t>от каких-либо претензий на управление ими, их территорию и собственность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7178" y="4293096"/>
            <a:ext cx="2410982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Уэст Б. </a:t>
            </a:r>
            <a:r>
              <a:rPr lang="ru-RU" sz="1400" i="1" dirty="0" smtClean="0">
                <a:solidFill>
                  <a:schemeClr val="tx1"/>
                </a:solidFill>
              </a:rPr>
              <a:t>Парижский</a:t>
            </a:r>
            <a:r>
              <a:rPr lang="ru-RU" sz="1600" i="1" dirty="0" smtClean="0">
                <a:solidFill>
                  <a:schemeClr val="tx1"/>
                </a:solidFill>
              </a:rPr>
              <a:t> мир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68160" y="6265527"/>
            <a:ext cx="4668136" cy="59012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500" i="1" dirty="0" smtClean="0">
                <a:solidFill>
                  <a:schemeClr val="tx1"/>
                </a:solidFill>
              </a:rPr>
              <a:t>День эвакуации и въезд Дж. Вашингтона в Нью-Йо</a:t>
            </a:r>
            <a:r>
              <a:rPr lang="ru-RU" sz="1600" i="1" dirty="0" smtClean="0">
                <a:solidFill>
                  <a:schemeClr val="tx1"/>
                </a:solidFill>
              </a:rPr>
              <a:t>рк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9462" name="Picture 6" descr="File:Evacuation of New York by the Britis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" b="22590"/>
          <a:stretch/>
        </p:blipFill>
        <p:spPr bwMode="auto">
          <a:xfrm>
            <a:off x="5764732" y="3180118"/>
            <a:ext cx="3379268" cy="36677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ile:Washington's entry into New York 1783, Currier and Ives 1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000"/>
            <a:ext cx="3002880" cy="23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20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730</Words>
  <Application>Microsoft Office PowerPoint</Application>
  <PresentationFormat>Экран (4:3)</PresentationFormat>
  <Paragraphs>241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Предыстория США</vt:lpstr>
      <vt:lpstr>«Бостонское чаепитие»</vt:lpstr>
      <vt:lpstr>Война за независимость [1775–83]</vt:lpstr>
      <vt:lpstr>Противоборствующие стороны</vt:lpstr>
      <vt:lpstr>Британские колонии в США в XVIII веке</vt:lpstr>
      <vt:lpstr>Декларация независимости США</vt:lpstr>
      <vt:lpstr>Отцы-основатели США</vt:lpstr>
      <vt:lpstr>Парижский (Версальский) мир 1783 г.</vt:lpstr>
      <vt:lpstr>Конституция США 1787 г.</vt:lpstr>
      <vt:lpstr>Система органов государственной власти США (по Конституции США 1787 г.)</vt:lpstr>
      <vt:lpstr>«Билль о правах» США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161</cp:revision>
  <dcterms:created xsi:type="dcterms:W3CDTF">2013-11-10T17:34:13Z</dcterms:created>
  <dcterms:modified xsi:type="dcterms:W3CDTF">2014-01-16T00:45:21Z</dcterms:modified>
</cp:coreProperties>
</file>